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5"/>
  </p:notesMasterIdLst>
  <p:sldIdLst>
    <p:sldId id="256" r:id="rId2"/>
    <p:sldId id="259" r:id="rId3"/>
    <p:sldId id="261" r:id="rId4"/>
    <p:sldId id="262" r:id="rId5"/>
    <p:sldId id="263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80" r:id="rId21"/>
    <p:sldId id="282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4" r:id="rId31"/>
    <p:sldId id="295" r:id="rId32"/>
    <p:sldId id="296" r:id="rId33"/>
    <p:sldId id="297" r:id="rId3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2560574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646966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60b6ab78ce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60b6ab78ce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694164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60a1be946f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g60a1be946f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742395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952910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935704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394387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176262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44338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270827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40eb1f1da0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g40eb1f1da0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005297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6179d15b7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g6179d15b7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3580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6081e2c510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g6081e2c510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114245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61a7f6d6b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g61a7f6d6b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948471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250624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61fd46dbf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g61fd46dbf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7491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" name="Google Shape;263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7353170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3655350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Google Shape;275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4264252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2" name="Google Shape;282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5883880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" name="Google Shape;288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8733766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51701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0" name="Google Shape;300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2029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9714332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" name="Google Shape;313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7495216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3110678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7944027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18019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60a1be946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g60a1be946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499726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40b5e6a0de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g40b5e6a0de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643871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94857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60a1be946f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g60a1be946f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381386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60a1be946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g60a1be946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10063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60b6ab78ce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g60b6ab78ce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98629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dia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verticale teks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e titel en teks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objec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ekop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van twee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gelijking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lleen titel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eg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met bijschrift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fbeelding met bijschrift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HoQz7zIjN8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MYDtG4hro9c" TargetMode="External"/><Relationship Id="rId4" Type="http://schemas.openxmlformats.org/officeDocument/2006/relationships/hyperlink" Target="http://www.cambiumned.nl/theorie/schrijven-en-spreken/schrijven/overtuigende-teksten-en-het-betoog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QwpIzcDe38&amp;t=149s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8734425" cy="1020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nl-NL"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Schrijven 12 Havo</a:t>
            </a:r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1524000" y="2400300"/>
            <a:ext cx="9144000" cy="28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6" name="Google Shape;86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19363" y="2157418"/>
            <a:ext cx="4667249" cy="3671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/>
              <a:t>meer weten?</a:t>
            </a:r>
            <a:endParaRPr/>
          </a:p>
        </p:txBody>
      </p:sp>
      <p:sp>
        <p:nvSpPr>
          <p:cNvPr id="164" name="Google Shape;164;p2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nl-NL"/>
              <a:t>APA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258300" cy="8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nl-NL" sz="5400" dirty="0" smtClean="0"/>
              <a:t> aan het werk</a:t>
            </a:r>
            <a:endParaRPr dirty="0"/>
          </a:p>
        </p:txBody>
      </p:sp>
      <p:sp>
        <p:nvSpPr>
          <p:cNvPr id="170" name="Google Shape;170;p27"/>
          <p:cNvSpPr txBox="1">
            <a:spLocks noGrp="1"/>
          </p:cNvSpPr>
          <p:nvPr>
            <p:ph type="subTitle" idx="1"/>
          </p:nvPr>
        </p:nvSpPr>
        <p:spPr>
          <a:xfrm>
            <a:off x="1160300" y="1873100"/>
            <a:ext cx="10107600" cy="40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60692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3655"/>
              <a:buAutoNum type="arabicPeriod"/>
            </a:pPr>
            <a:r>
              <a:rPr lang="nl-NL" sz="3655"/>
              <a:t>het schrijven van een inleiding en een slot</a:t>
            </a:r>
            <a:endParaRPr sz="3655"/>
          </a:p>
          <a:p>
            <a:pPr marL="45720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nl-NL" sz="3655"/>
              <a:t>opdr. 22 en 23 blz. 62. </a:t>
            </a:r>
            <a:endParaRPr sz="3655"/>
          </a:p>
          <a:p>
            <a:pPr marL="457200" marR="0" lvl="0" indent="-4572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3600"/>
              <a:buAutoNum type="arabicPeriod"/>
            </a:pPr>
            <a:r>
              <a:rPr lang="nl-NL" sz="3600"/>
              <a:t>herhaling argumentatie opdr. 15 p. 167 (behalve 5, 8 en 9) en opdracht 16. </a:t>
            </a:r>
            <a:endParaRPr sz="3600"/>
          </a:p>
          <a:p>
            <a:pPr marL="457200" marR="0" lvl="0" indent="-4572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3600"/>
              <a:buAutoNum type="arabicPeriod"/>
            </a:pPr>
            <a:r>
              <a:rPr lang="nl-NL" sz="3600"/>
              <a:t>Zoek op: Waarom moet je iets over het publiek weten? en wat?</a:t>
            </a:r>
            <a:endParaRPr sz="3600"/>
          </a:p>
          <a:p>
            <a:pPr marL="457200" marR="0" lvl="0" indent="-4572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3600"/>
              <a:buAutoNum type="arabicPeriod"/>
            </a:pPr>
            <a:r>
              <a:rPr lang="nl-NL" sz="3600"/>
              <a:t>welke tekststructuren zijn er? </a:t>
            </a:r>
            <a:endParaRPr sz="3600"/>
          </a:p>
          <a:p>
            <a:pPr marL="457200" marR="0" lvl="0" indent="-4572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3600"/>
              <a:buAutoNum type="arabicPeriod"/>
            </a:pPr>
            <a:r>
              <a:rPr lang="nl-NL" sz="3600"/>
              <a:t>Klaar? ga een inleiding en (eventueel) een slot voor je betoog schrijven op een los blaadje. </a:t>
            </a:r>
            <a:endParaRPr sz="3600"/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55"/>
              <a:buFont typeface="Arial"/>
              <a:buNone/>
            </a:pPr>
            <a:r>
              <a:rPr lang="nl-NL" sz="3600"/>
              <a:t> </a:t>
            </a:r>
            <a:r>
              <a:rPr lang="nl-NL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600"/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55"/>
              <a:buFont typeface="Arial"/>
              <a:buNone/>
            </a:pPr>
            <a:endParaRPr sz="3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55"/>
              <a:buFont typeface="Arial"/>
              <a:buNone/>
            </a:pPr>
            <a:endParaRPr sz="36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None/>
            </a:pPr>
            <a:endParaRPr sz="204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258300" cy="887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nl-NL"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theorie [5][6][7]</a:t>
            </a:r>
            <a:endParaRPr/>
          </a:p>
        </p:txBody>
      </p:sp>
      <p:sp>
        <p:nvSpPr>
          <p:cNvPr id="176" name="Google Shape;176;p28"/>
          <p:cNvSpPr txBox="1">
            <a:spLocks noGrp="1"/>
          </p:cNvSpPr>
          <p:nvPr>
            <p:ph type="subTitle" idx="1"/>
          </p:nvPr>
        </p:nvSpPr>
        <p:spPr>
          <a:xfrm>
            <a:off x="1523999" y="2219325"/>
            <a:ext cx="9744075" cy="369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AutoNum type="arabicPeriod"/>
            </a:pPr>
            <a:r>
              <a:rPr lang="nl-NL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Waarom moet je weten wie je publiek is? 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9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258300" cy="887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nl-NL"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[5][6][7]</a:t>
            </a:r>
            <a:endParaRPr/>
          </a:p>
        </p:txBody>
      </p:sp>
      <p:sp>
        <p:nvSpPr>
          <p:cNvPr id="182" name="Google Shape;182;p29"/>
          <p:cNvSpPr txBox="1">
            <a:spLocks noGrp="1"/>
          </p:cNvSpPr>
          <p:nvPr>
            <p:ph type="subTitle" idx="1"/>
          </p:nvPr>
        </p:nvSpPr>
        <p:spPr>
          <a:xfrm>
            <a:off x="1523999" y="2219325"/>
            <a:ext cx="9744075" cy="369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AutoNum type="arabicPeriod"/>
            </a:pPr>
            <a:r>
              <a:rPr lang="nl-NL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Waarom moet je weten wie je publiek is? </a:t>
            </a:r>
            <a:endParaRPr/>
          </a:p>
          <a:p>
            <a:pPr marL="514350" marR="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AutoNum type="alphaLcPeriod"/>
            </a:pPr>
            <a:r>
              <a:rPr lang="nl-NL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Afstemmen op publiek door</a:t>
            </a:r>
            <a:endParaRPr/>
          </a:p>
          <a:p>
            <a:pPr marL="971550" marR="0" lvl="1" indent="-5143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lphaLcPeriod"/>
            </a:pPr>
            <a:r>
              <a:rPr lang="nl-NL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Niveau (moeilijke of makkelijke woorden)</a:t>
            </a:r>
            <a:endParaRPr/>
          </a:p>
          <a:p>
            <a:pPr marL="971550" marR="0" lvl="1" indent="-5143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lphaLcPeriod"/>
            </a:pPr>
            <a:r>
              <a:rPr lang="nl-NL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Gericht aantrekkelijk maken</a:t>
            </a:r>
            <a:endParaRPr/>
          </a:p>
          <a:p>
            <a:pPr marL="971550" marR="0" lvl="1" indent="-5143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lphaLcPeriod"/>
            </a:pPr>
            <a:r>
              <a:rPr lang="nl-NL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Betrouwbaar te ogen (er is een verwachting)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258300" cy="887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nl-NL"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[12][13][14] hoofdstructuur  </a:t>
            </a:r>
            <a:endParaRPr/>
          </a:p>
        </p:txBody>
      </p:sp>
      <p:sp>
        <p:nvSpPr>
          <p:cNvPr id="188" name="Google Shape;188;p30"/>
          <p:cNvSpPr txBox="1">
            <a:spLocks noGrp="1"/>
          </p:cNvSpPr>
          <p:nvPr>
            <p:ph type="subTitle" idx="1"/>
          </p:nvPr>
        </p:nvSpPr>
        <p:spPr>
          <a:xfrm>
            <a:off x="1523999" y="2219325"/>
            <a:ext cx="9744075" cy="369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nl-NL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een betoog:</a:t>
            </a:r>
            <a:endParaRPr/>
          </a:p>
          <a:p>
            <a:pPr marL="457200" marR="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-"/>
            </a:pPr>
            <a:r>
              <a:rPr lang="nl-NL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Bewering-en-argumentstructuur. [20] blz. 271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nl-NL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beschouwing: het boek zegt alle behalve argumentatie.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nl-NL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Houd aan: </a:t>
            </a:r>
            <a:endParaRPr/>
          </a:p>
          <a:p>
            <a:pPr marL="457200" marR="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-"/>
            </a:pPr>
            <a:r>
              <a:rPr lang="nl-NL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Probleem/oorzaak-en-oplossingstructuur [18]</a:t>
            </a:r>
            <a:endParaRPr/>
          </a:p>
          <a:p>
            <a:pPr marL="457200" marR="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-"/>
            </a:pPr>
            <a:r>
              <a:rPr lang="nl-NL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Verschijnsel-en-verklaringstructuur [19]</a:t>
            </a:r>
            <a:endParaRPr/>
          </a:p>
          <a:p>
            <a:pPr marL="457200" marR="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-"/>
            </a:pPr>
            <a:r>
              <a:rPr lang="nl-NL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Voordelen-en-nadelen [16]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258300" cy="887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nl-NL"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[12][13][14] hoofdstructuur  </a:t>
            </a:r>
            <a:endParaRPr/>
          </a:p>
        </p:txBody>
      </p:sp>
      <p:sp>
        <p:nvSpPr>
          <p:cNvPr id="194" name="Google Shape;194;p31"/>
          <p:cNvSpPr txBox="1">
            <a:spLocks noGrp="1"/>
          </p:cNvSpPr>
          <p:nvPr>
            <p:ph type="subTitle" idx="1"/>
          </p:nvPr>
        </p:nvSpPr>
        <p:spPr>
          <a:xfrm>
            <a:off x="1523999" y="2219325"/>
            <a:ext cx="9744075" cy="369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nl-NL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Welke </a:t>
            </a:r>
            <a:r>
              <a:rPr lang="nl-NL" sz="3200"/>
              <a:t>vijf </a:t>
            </a:r>
            <a:r>
              <a:rPr lang="nl-NL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functies kunnen een inleiding hebben?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nl-NL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Tekststructuren: [ 15 – 21]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nl-NL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Welke structuur past goed bij een betoog?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258300" cy="887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nl-NL"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[12][13][14] hoofdstructuur  </a:t>
            </a:r>
            <a:endParaRPr/>
          </a:p>
        </p:txBody>
      </p:sp>
      <p:sp>
        <p:nvSpPr>
          <p:cNvPr id="200" name="Google Shape;200;p32"/>
          <p:cNvSpPr txBox="1">
            <a:spLocks noGrp="1"/>
          </p:cNvSpPr>
          <p:nvPr>
            <p:ph type="subTitle" idx="1"/>
          </p:nvPr>
        </p:nvSpPr>
        <p:spPr>
          <a:xfrm>
            <a:off x="1523999" y="2219325"/>
            <a:ext cx="9744075" cy="369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nl-NL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Tekststructuren: [ 15 – 21]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nl-NL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Welke structuur past goed bij een betoog?</a:t>
            </a:r>
            <a:endParaRPr/>
          </a:p>
          <a:p>
            <a:pPr marL="457200" marR="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-"/>
            </a:pPr>
            <a:r>
              <a:rPr lang="nl-NL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Bewering-en-argumentstructuur. [20] blz. 271</a:t>
            </a:r>
            <a:endParaRPr/>
          </a:p>
          <a:p>
            <a:pPr marL="457200" marR="0" lvl="0" indent="-254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nl-NL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Welke structuur past bij een beschouwing?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258300" cy="887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nl-NL"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Meer weten?</a:t>
            </a:r>
            <a:endParaRPr/>
          </a:p>
        </p:txBody>
      </p:sp>
      <p:sp>
        <p:nvSpPr>
          <p:cNvPr id="206" name="Google Shape;206;p33"/>
          <p:cNvSpPr txBox="1">
            <a:spLocks noGrp="1"/>
          </p:cNvSpPr>
          <p:nvPr>
            <p:ph type="subTitle" idx="1"/>
          </p:nvPr>
        </p:nvSpPr>
        <p:spPr>
          <a:xfrm>
            <a:off x="1523999" y="2219325"/>
            <a:ext cx="9744075" cy="369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55"/>
              <a:buFont typeface="Arial"/>
              <a:buNone/>
            </a:pPr>
            <a:r>
              <a:rPr lang="nl-NL" sz="3655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https://www.youtube.com/watch?v=UHoQz7zIjN8</a:t>
            </a:r>
            <a:r>
              <a:rPr lang="nl-NL" sz="36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over het schrijven van een betoog/beschouwing</a:t>
            </a:r>
            <a:endParaRPr/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55"/>
              <a:buFont typeface="Arial"/>
              <a:buNone/>
            </a:pPr>
            <a:endParaRPr sz="36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55"/>
              <a:buFont typeface="Arial"/>
              <a:buNone/>
            </a:pPr>
            <a:r>
              <a:rPr lang="nl-NL" sz="3655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http://www.cambiumned.nl/theorie/schrijven-en-spreken/schrijven/overtuigende-teksten-en-het-betoog/</a:t>
            </a:r>
            <a:endParaRPr sz="36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55"/>
              <a:buFont typeface="Arial"/>
              <a:buNone/>
            </a:pPr>
            <a:r>
              <a:rPr lang="nl-NL" sz="3655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https://www.youtube.com/watch?v=MYDtG4hro9c</a:t>
            </a:r>
            <a:r>
              <a:rPr lang="nl-NL" sz="36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over het beoordelen van bronnen. </a:t>
            </a:r>
            <a:endParaRPr/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55"/>
              <a:buFont typeface="Arial"/>
              <a:buNone/>
            </a:pPr>
            <a:endParaRPr sz="36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55"/>
              <a:buFont typeface="Arial"/>
              <a:buNone/>
            </a:pPr>
            <a:endParaRPr sz="36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None/>
            </a:pPr>
            <a:endParaRPr sz="204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258300" cy="8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nl-NL" sz="5400"/>
              <a:t>argumentatie</a:t>
            </a:r>
            <a:r>
              <a:rPr lang="nl-NL"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212" name="Google Shape;212;p34"/>
          <p:cNvSpPr txBox="1">
            <a:spLocks noGrp="1"/>
          </p:cNvSpPr>
          <p:nvPr>
            <p:ph type="subTitle" idx="1"/>
          </p:nvPr>
        </p:nvSpPr>
        <p:spPr>
          <a:xfrm>
            <a:off x="1523999" y="2219325"/>
            <a:ext cx="9744000" cy="369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nl-NL" sz="4800" dirty="0"/>
              <a:t>stelling </a:t>
            </a:r>
            <a:endParaRPr sz="4800" dirty="0"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nl-NL" sz="4800" dirty="0"/>
              <a:t>argumentatie </a:t>
            </a:r>
            <a:endParaRPr sz="4800" dirty="0"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nl-NL" sz="3200" dirty="0"/>
              <a:t>argumentatie: </a:t>
            </a:r>
            <a:r>
              <a:rPr lang="nl-NL" sz="3200" dirty="0" smtClean="0"/>
              <a:t>zie ook blz</a:t>
            </a:r>
            <a:r>
              <a:rPr lang="nl-NL" sz="3200" dirty="0"/>
              <a:t>. </a:t>
            </a:r>
            <a:r>
              <a:rPr lang="nl-NL" sz="3200" dirty="0" smtClean="0"/>
              <a:t>90 </a:t>
            </a: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nl-NL" sz="3200" dirty="0"/>
              <a:t>Drogredenen: blz. 171 </a:t>
            </a:r>
            <a:r>
              <a:rPr lang="nl-NL" sz="3200" dirty="0" err="1"/>
              <a:t>opdr</a:t>
            </a:r>
            <a:r>
              <a:rPr lang="nl-NL" sz="3200" dirty="0"/>
              <a:t>. 24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4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258300" cy="8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nl-NL" sz="5400" dirty="0" smtClean="0"/>
              <a:t>Tips:</a:t>
            </a:r>
            <a:endParaRPr dirty="0"/>
          </a:p>
        </p:txBody>
      </p:sp>
      <p:sp>
        <p:nvSpPr>
          <p:cNvPr id="218" name="Google Shape;218;p35"/>
          <p:cNvSpPr txBox="1">
            <a:spLocks noGrp="1"/>
          </p:cNvSpPr>
          <p:nvPr>
            <p:ph type="subTitle" idx="1"/>
          </p:nvPr>
        </p:nvSpPr>
        <p:spPr>
          <a:xfrm>
            <a:off x="1523999" y="2219325"/>
            <a:ext cx="9744000" cy="369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533400" algn="l" rtl="0">
              <a:spcBef>
                <a:spcPts val="1000"/>
              </a:spcBef>
              <a:spcAft>
                <a:spcPts val="0"/>
              </a:spcAft>
              <a:buSzPts val="4800"/>
              <a:buChar char="-"/>
            </a:pPr>
            <a:r>
              <a:rPr lang="nl-NL" sz="4800" dirty="0" smtClean="0"/>
              <a:t>een </a:t>
            </a:r>
            <a:r>
              <a:rPr lang="nl-NL" sz="4800" dirty="0"/>
              <a:t>stelling is </a:t>
            </a:r>
            <a:r>
              <a:rPr lang="nl-NL" sz="4800" u="sng" dirty="0"/>
              <a:t>geen vraag</a:t>
            </a:r>
            <a:r>
              <a:rPr lang="nl-NL" sz="4800" dirty="0"/>
              <a:t>! </a:t>
            </a:r>
            <a:endParaRPr sz="4800" dirty="0"/>
          </a:p>
          <a:p>
            <a:pPr marL="457200" lvl="0" indent="-533400" algn="l" rtl="0">
              <a:spcBef>
                <a:spcPts val="0"/>
              </a:spcBef>
              <a:spcAft>
                <a:spcPts val="0"/>
              </a:spcAft>
              <a:buSzPts val="4800"/>
              <a:buChar char="-"/>
            </a:pPr>
            <a:r>
              <a:rPr lang="nl-NL" sz="4800" dirty="0"/>
              <a:t>geen of bijna geen </a:t>
            </a:r>
            <a:r>
              <a:rPr lang="nl-NL" sz="4800" u="sng" dirty="0"/>
              <a:t>ik </a:t>
            </a:r>
            <a:r>
              <a:rPr lang="nl-NL" sz="4800" dirty="0"/>
              <a:t>gebruiken</a:t>
            </a:r>
            <a:endParaRPr sz="4800" dirty="0"/>
          </a:p>
          <a:p>
            <a:pPr marL="457200" lvl="0" indent="-533400" algn="l" rtl="0">
              <a:spcBef>
                <a:spcPts val="0"/>
              </a:spcBef>
              <a:spcAft>
                <a:spcPts val="0"/>
              </a:spcAft>
              <a:buSzPts val="4800"/>
              <a:buChar char="-"/>
            </a:pPr>
            <a:r>
              <a:rPr lang="nl-NL" sz="4800" dirty="0"/>
              <a:t>niet: ik schrijf mijn betoog over…...</a:t>
            </a:r>
            <a:endParaRPr sz="4800" dirty="0"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258300" cy="8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nl-NL"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Theorie [33] en [35]</a:t>
            </a:r>
            <a:endParaRPr/>
          </a:p>
        </p:txBody>
      </p:sp>
      <p:sp>
        <p:nvSpPr>
          <p:cNvPr id="104" name="Google Shape;104;p16"/>
          <p:cNvSpPr txBox="1">
            <a:spLocks noGrp="1"/>
          </p:cNvSpPr>
          <p:nvPr>
            <p:ph type="subTitle" idx="1"/>
          </p:nvPr>
        </p:nvSpPr>
        <p:spPr>
          <a:xfrm>
            <a:off x="1524000" y="2219325"/>
            <a:ext cx="9334500" cy="30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AutoNum type="arabicPeriod"/>
            </a:pPr>
            <a:r>
              <a:rPr lang="nl-NL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Waar of niet waar? Een betoog is altijd subjectief. </a:t>
            </a:r>
            <a:endParaRPr dirty="0"/>
          </a:p>
          <a:p>
            <a:pPr marL="457200" marR="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AutoNum type="arabicPeriod"/>
            </a:pPr>
            <a:r>
              <a:rPr lang="nl-NL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Bedenk een hoofdgedachte voor een betoog over gezonde voeding. </a:t>
            </a:r>
            <a:endParaRPr dirty="0"/>
          </a:p>
          <a:p>
            <a:pPr marL="457200" marR="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AutoNum type="arabicPeriod"/>
            </a:pPr>
            <a:r>
              <a:rPr lang="nl-NL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Bedenk een hoofdgedachte voor een beschouwing over gezonde </a:t>
            </a:r>
            <a:r>
              <a:rPr lang="nl-NL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voeding</a:t>
            </a:r>
          </a:p>
          <a:p>
            <a:pPr lvl="0" indent="-457200" algn="l">
              <a:buSzPts val="3200"/>
              <a:buFont typeface="Arial"/>
              <a:buAutoNum type="arabicPeriod"/>
            </a:pPr>
            <a:r>
              <a:rPr lang="nl-NL" b="1" dirty="0"/>
              <a:t>blz. 60 </a:t>
            </a:r>
            <a:r>
              <a:rPr lang="nl-NL" b="1" dirty="0" err="1"/>
              <a:t>opdr</a:t>
            </a:r>
            <a:r>
              <a:rPr lang="nl-NL" b="1" dirty="0"/>
              <a:t>. 18 en 20, 21 (1-4</a:t>
            </a:r>
            <a:r>
              <a:rPr lang="nl-NL" b="1" dirty="0" smtClean="0"/>
              <a:t>)</a:t>
            </a:r>
          </a:p>
          <a:p>
            <a:pPr indent="-457200" algn="l">
              <a:buSzPts val="3200"/>
              <a:buFont typeface="Arial"/>
              <a:buAutoNum type="arabicPeriod"/>
            </a:pPr>
            <a:r>
              <a:rPr lang="nl-NL" dirty="0"/>
              <a:t>Maak blz. 89 opdracht 14 en 16</a:t>
            </a:r>
            <a:endParaRPr lang="nl-NL" sz="1800" dirty="0"/>
          </a:p>
          <a:p>
            <a:pPr lvl="0" indent="-457200" algn="l">
              <a:buSzPts val="3200"/>
              <a:buFont typeface="Arial"/>
              <a:buAutoNum type="arabicPeriod"/>
            </a:pP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258300" cy="8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nl-NL"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[12][13][14] hoofdstructuur  </a:t>
            </a:r>
            <a:endParaRPr/>
          </a:p>
        </p:txBody>
      </p:sp>
      <p:sp>
        <p:nvSpPr>
          <p:cNvPr id="230" name="Google Shape;230;p37"/>
          <p:cNvSpPr txBox="1">
            <a:spLocks noGrp="1"/>
          </p:cNvSpPr>
          <p:nvPr>
            <p:ph type="subTitle" idx="1"/>
          </p:nvPr>
        </p:nvSpPr>
        <p:spPr>
          <a:xfrm>
            <a:off x="1523999" y="2219325"/>
            <a:ext cx="9744000" cy="369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nl-NL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voorbeeld beschouwing: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nl-NL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Welke artikel in H6 is een beschouwing? Lees alleen titel, eerste en laatste zin(nen) van de teksten. 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nl-NL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Nog een voorbeeld? Blz. 290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9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258300" cy="887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nl-NL"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Beoordelen van betogen</a:t>
            </a:r>
            <a:endParaRPr/>
          </a:p>
        </p:txBody>
      </p:sp>
      <p:sp>
        <p:nvSpPr>
          <p:cNvPr id="242" name="Google Shape;242;p39"/>
          <p:cNvSpPr txBox="1">
            <a:spLocks noGrp="1"/>
          </p:cNvSpPr>
          <p:nvPr>
            <p:ph type="subTitle" idx="1"/>
          </p:nvPr>
        </p:nvSpPr>
        <p:spPr>
          <a:xfrm>
            <a:off x="1523999" y="2219325"/>
            <a:ext cx="9744075" cy="369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nl-NL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Je krijgt een betoog.</a:t>
            </a:r>
            <a:endParaRPr/>
          </a:p>
          <a:p>
            <a:pPr marL="457200" marR="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-"/>
            </a:pPr>
            <a:r>
              <a:rPr lang="nl-NL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 goed op de volgende zaken:</a:t>
            </a:r>
            <a:endParaRPr/>
          </a:p>
          <a:p>
            <a:pPr marL="457200" marR="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-"/>
            </a:pPr>
            <a:r>
              <a:rPr lang="nl-NL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Inhoud; structuur: goed gekozen? Opbouw</a:t>
            </a:r>
            <a:endParaRPr/>
          </a:p>
          <a:p>
            <a:pPr marL="457200" marR="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-"/>
            </a:pPr>
            <a:r>
              <a:rPr lang="nl-NL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Toon, woordgebruik. Spelling. Zinsbouw. </a:t>
            </a:r>
            <a:endParaRPr/>
          </a:p>
          <a:p>
            <a:pPr marL="457200" marR="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-"/>
            </a:pPr>
            <a:r>
              <a:rPr lang="nl-NL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Aantrekkelijk? Interessant? 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nl-NL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Doorloop de vragenlijst op blz. 311 als hulpmiddel</a:t>
            </a:r>
            <a:endParaRPr/>
          </a:p>
          <a:p>
            <a:pPr marL="457200" marR="0" lvl="0" indent="-254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4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258300" cy="8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nl-NL" sz="5400" dirty="0" smtClean="0"/>
              <a:t>Nog meer tips</a:t>
            </a:r>
            <a:endParaRPr dirty="0"/>
          </a:p>
        </p:txBody>
      </p:sp>
      <p:sp>
        <p:nvSpPr>
          <p:cNvPr id="260" name="Google Shape;260;p42"/>
          <p:cNvSpPr txBox="1">
            <a:spLocks noGrp="1"/>
          </p:cNvSpPr>
          <p:nvPr>
            <p:ph type="subTitle" idx="1"/>
          </p:nvPr>
        </p:nvSpPr>
        <p:spPr>
          <a:xfrm>
            <a:off x="1523999" y="2219325"/>
            <a:ext cx="9744000" cy="369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533400" algn="l" rtl="0">
              <a:spcBef>
                <a:spcPts val="1000"/>
              </a:spcBef>
              <a:spcAft>
                <a:spcPts val="0"/>
              </a:spcAft>
              <a:buSzPts val="4800"/>
              <a:buChar char="-"/>
            </a:pPr>
            <a:r>
              <a:rPr lang="nl-NL" sz="4800"/>
              <a:t>geen </a:t>
            </a:r>
            <a:r>
              <a:rPr lang="nl-NL" sz="4800" u="sng"/>
              <a:t>ik </a:t>
            </a:r>
            <a:r>
              <a:rPr lang="nl-NL" sz="4800"/>
              <a:t>gebruiken</a:t>
            </a:r>
            <a:endParaRPr sz="4800"/>
          </a:p>
          <a:p>
            <a:pPr marL="457200" lvl="0" indent="-533400" algn="l" rtl="0">
              <a:spcBef>
                <a:spcPts val="0"/>
              </a:spcBef>
              <a:spcAft>
                <a:spcPts val="0"/>
              </a:spcAft>
              <a:buSzPts val="4800"/>
              <a:buChar char="-"/>
            </a:pPr>
            <a:r>
              <a:rPr lang="nl-NL" sz="4800"/>
              <a:t>let op spreektaal en Engelse termen</a:t>
            </a:r>
            <a:endParaRPr sz="48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nl-NL" sz="4800"/>
              <a:t>   (nou, random) </a:t>
            </a:r>
            <a:endParaRPr sz="4800"/>
          </a:p>
          <a:p>
            <a:pPr marL="457200" lvl="0" indent="-533400" algn="l" rtl="0">
              <a:spcBef>
                <a:spcPts val="1000"/>
              </a:spcBef>
              <a:spcAft>
                <a:spcPts val="0"/>
              </a:spcAft>
              <a:buSzPts val="4800"/>
              <a:buChar char="-"/>
            </a:pPr>
            <a:r>
              <a:rPr lang="nl-NL" sz="4800"/>
              <a:t>cijfers meestal uitschrijven</a:t>
            </a:r>
            <a:endParaRPr sz="4800"/>
          </a:p>
          <a:p>
            <a:pPr marL="457200" lvl="0" indent="-533400" algn="l" rtl="0">
              <a:spcBef>
                <a:spcPts val="0"/>
              </a:spcBef>
              <a:spcAft>
                <a:spcPts val="0"/>
              </a:spcAft>
              <a:buSzPts val="4800"/>
              <a:buChar char="-"/>
            </a:pPr>
            <a:r>
              <a:rPr lang="nl-NL" sz="4800"/>
              <a:t>zinnen niet op nieuwe regels beginnen!</a:t>
            </a:r>
            <a:endParaRPr sz="48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4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258300" cy="887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nl-NL"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Opvallende verbeterpunten</a:t>
            </a:r>
            <a:endParaRPr/>
          </a:p>
        </p:txBody>
      </p:sp>
      <p:sp>
        <p:nvSpPr>
          <p:cNvPr id="266" name="Google Shape;266;p43"/>
          <p:cNvSpPr txBox="1">
            <a:spLocks noGrp="1"/>
          </p:cNvSpPr>
          <p:nvPr>
            <p:ph type="subTitle" idx="1"/>
          </p:nvPr>
        </p:nvSpPr>
        <p:spPr>
          <a:xfrm>
            <a:off x="1523999" y="2219325"/>
            <a:ext cx="9744075" cy="369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nl-NL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- misleidende reclame is een veel voorkomend iets. </a:t>
            </a:r>
            <a:endParaRPr/>
          </a:p>
          <a:p>
            <a:pPr marL="457200" marR="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-"/>
            </a:pPr>
            <a:r>
              <a:rPr lang="nl-NL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Echter is deze, volgens Peijneburg, een volwaardige vervanging van een goed ontbijt…..</a:t>
            </a:r>
            <a:endParaRPr/>
          </a:p>
          <a:p>
            <a:pPr marL="457200" marR="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-"/>
            </a:pPr>
            <a:r>
              <a:rPr lang="nl-NL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Wanneer je als ouders zijnde merkte dat…</a:t>
            </a:r>
            <a:endParaRPr/>
          </a:p>
          <a:p>
            <a:pPr marL="457200" marR="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-"/>
            </a:pPr>
            <a:r>
              <a:rPr lang="nl-NL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zo zijn er nog veel meer maatregelen en dat vind ik ook niet raar ofzo. 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4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258300" cy="887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nl-NL"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Opvallende verbeterpunten</a:t>
            </a:r>
            <a:endParaRPr/>
          </a:p>
        </p:txBody>
      </p:sp>
      <p:sp>
        <p:nvSpPr>
          <p:cNvPr id="272" name="Google Shape;272;p44"/>
          <p:cNvSpPr txBox="1">
            <a:spLocks noGrp="1"/>
          </p:cNvSpPr>
          <p:nvPr>
            <p:ph type="subTitle" idx="1"/>
          </p:nvPr>
        </p:nvSpPr>
        <p:spPr>
          <a:xfrm>
            <a:off x="1523999" y="2219325"/>
            <a:ext cx="9744075" cy="369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nl-NL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-  gebruik zo min mogelijk vage woorden: echter, iets, dingen, toch, ook, of ‘dure’ woorden: mede, echter……</a:t>
            </a:r>
            <a:endParaRPr dirty="0"/>
          </a:p>
          <a:p>
            <a:pPr marL="457200" marR="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-"/>
            </a:pPr>
            <a:r>
              <a:rPr lang="nl-NL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Geen spreektaal: saai, </a:t>
            </a:r>
            <a:r>
              <a:rPr lang="nl-NL" sz="3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ofzo</a:t>
            </a:r>
            <a:r>
              <a:rPr lang="nl-NL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Dingen. </a:t>
            </a:r>
            <a:endParaRPr dirty="0"/>
          </a:p>
          <a:p>
            <a:pPr marL="457200" marR="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-"/>
            </a:pPr>
            <a:r>
              <a:rPr lang="nl-NL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Heldere, korte zin: onderwerp, gezegde en de rest. 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nl-NL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Reclame is tegenwoordig vaak heel </a:t>
            </a:r>
            <a:r>
              <a:rPr lang="nl-NL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misleidend</a:t>
            </a:r>
            <a:r>
              <a:rPr lang="nl-NL" sz="3200" dirty="0" smtClean="0"/>
              <a:t>. IPV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nl-NL" sz="3200" dirty="0" smtClean="0"/>
              <a:t>Het is vaak heel misleidend hoe je tegenwoordig de reclame ziet op de televisie. 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nl-NL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Verwijs in je tekst naar bronnen!!! </a:t>
            </a:r>
            <a:endParaRPr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4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258300" cy="887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nl-NL"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278" name="Google Shape;278;p45"/>
          <p:cNvSpPr txBox="1">
            <a:spLocks noGrp="1"/>
          </p:cNvSpPr>
          <p:nvPr>
            <p:ph type="subTitle" idx="1"/>
          </p:nvPr>
        </p:nvSpPr>
        <p:spPr>
          <a:xfrm>
            <a:off x="1523999" y="2219325"/>
            <a:ext cx="9744075" cy="369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nl-NL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254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9" name="Google Shape;279;p4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98563" y="1406432"/>
            <a:ext cx="2896811" cy="40923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4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258300" cy="887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nl-NL"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Een beschouwing</a:t>
            </a:r>
            <a:endParaRPr/>
          </a:p>
        </p:txBody>
      </p:sp>
      <p:sp>
        <p:nvSpPr>
          <p:cNvPr id="285" name="Google Shape;285;p46"/>
          <p:cNvSpPr txBox="1">
            <a:spLocks noGrp="1"/>
          </p:cNvSpPr>
          <p:nvPr>
            <p:ph type="subTitle" idx="1"/>
          </p:nvPr>
        </p:nvSpPr>
        <p:spPr>
          <a:xfrm>
            <a:off x="1523999" y="2219325"/>
            <a:ext cx="9744075" cy="369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nl-NL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-blz. 290 theorie en voorbeeld. 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nl-NL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 op: belangrijkste structuren; </a:t>
            </a:r>
            <a:endParaRPr/>
          </a:p>
          <a:p>
            <a:pPr marL="457200" marR="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-"/>
            </a:pPr>
            <a:r>
              <a:rPr lang="nl-NL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Probleem/oorzaak-en-oplossingstructuur [18]</a:t>
            </a:r>
            <a:endParaRPr/>
          </a:p>
          <a:p>
            <a:pPr marL="457200" marR="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-"/>
            </a:pPr>
            <a:r>
              <a:rPr lang="nl-NL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Verschijnsel-en-verklaring(bespreking)structuur [19]</a:t>
            </a:r>
            <a:endParaRPr/>
          </a:p>
          <a:p>
            <a:pPr marL="457200" marR="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-"/>
            </a:pPr>
            <a:r>
              <a:rPr lang="nl-NL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Voordelen-en-nadelen [16]</a:t>
            </a:r>
            <a:endParaRPr/>
          </a:p>
          <a:p>
            <a:pPr marL="457200" marR="0" lvl="0" indent="-254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nl-NL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Bekijk de beschouwing. Wat is de hoofdgedachte?</a:t>
            </a:r>
            <a:endParaRPr/>
          </a:p>
          <a:p>
            <a:pPr marL="457200" marR="0" lvl="0" indent="-254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254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4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258300" cy="887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nl-NL"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SE1</a:t>
            </a:r>
            <a:endParaRPr/>
          </a:p>
        </p:txBody>
      </p:sp>
      <p:sp>
        <p:nvSpPr>
          <p:cNvPr id="291" name="Google Shape;291;p47"/>
          <p:cNvSpPr txBox="1">
            <a:spLocks noGrp="1"/>
          </p:cNvSpPr>
          <p:nvPr>
            <p:ph type="subTitle" idx="1"/>
          </p:nvPr>
        </p:nvSpPr>
        <p:spPr>
          <a:xfrm>
            <a:off x="1523999" y="2219325"/>
            <a:ext cx="9744075" cy="369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nl-NL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 twee uur lang, ter plekke betoog of beschouwing. </a:t>
            </a:r>
            <a:endParaRPr dirty="0"/>
          </a:p>
          <a:p>
            <a:pPr marL="457200" marR="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-"/>
            </a:pPr>
            <a:r>
              <a:rPr lang="nl-NL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900 – 1000 woorden</a:t>
            </a:r>
            <a:endParaRPr dirty="0"/>
          </a:p>
          <a:p>
            <a:pPr marL="457200" marR="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-"/>
            </a:pPr>
            <a:r>
              <a:rPr lang="nl-NL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Spellingcontrole voor </a:t>
            </a:r>
            <a:r>
              <a:rPr lang="nl-NL" sz="3200" b="1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dyslecten</a:t>
            </a:r>
            <a:r>
              <a:rPr lang="nl-NL" sz="3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(alleen als je je aangemeld hebt!)</a:t>
            </a:r>
            <a:endParaRPr sz="3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-"/>
            </a:pPr>
            <a:r>
              <a:rPr lang="nl-NL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Aftrek voor spelling en zinsbouw max. – 1,0 punt</a:t>
            </a:r>
            <a:endParaRPr dirty="0"/>
          </a:p>
          <a:p>
            <a:pPr marL="457200" marR="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-"/>
            </a:pPr>
            <a:r>
              <a:rPr lang="nl-NL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Tussen 3 en 6 artikelen waar je naar moet verwijzen. 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254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4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258300" cy="887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nl-NL"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SE1</a:t>
            </a:r>
            <a:endParaRPr/>
          </a:p>
        </p:txBody>
      </p:sp>
      <p:sp>
        <p:nvSpPr>
          <p:cNvPr id="297" name="Google Shape;297;p48"/>
          <p:cNvSpPr txBox="1">
            <a:spLocks noGrp="1"/>
          </p:cNvSpPr>
          <p:nvPr>
            <p:ph type="subTitle" idx="1"/>
          </p:nvPr>
        </p:nvSpPr>
        <p:spPr>
          <a:xfrm>
            <a:off x="1523999" y="2219325"/>
            <a:ext cx="9744075" cy="369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nl-NL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  Hoe bereid je je voor?</a:t>
            </a:r>
            <a:endParaRPr/>
          </a:p>
          <a:p>
            <a:pPr marL="457200" marR="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-"/>
            </a:pPr>
            <a:r>
              <a:rPr lang="nl-NL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Artikelen doornemen</a:t>
            </a:r>
            <a:endParaRPr/>
          </a:p>
          <a:p>
            <a:pPr marL="457200" marR="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-"/>
            </a:pPr>
            <a:r>
              <a:rPr lang="nl-NL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Alvast thuis 2 – 4 bouwplannen maken en die onthouden.</a:t>
            </a:r>
            <a:endParaRPr/>
          </a:p>
          <a:p>
            <a:pPr marL="457200" marR="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-"/>
            </a:pPr>
            <a:r>
              <a:rPr lang="nl-NL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Neem alle tips en trucs goed door.</a:t>
            </a:r>
            <a:endParaRPr/>
          </a:p>
          <a:p>
            <a:pPr marL="457200" marR="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-"/>
            </a:pPr>
            <a:r>
              <a:rPr lang="nl-NL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Bedenk wat je kunt verbeteren en oefen daarop. (tempo? Zinsbouw? Stijl? Etc.)  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254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49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258300" cy="887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nl-NL"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303" name="Google Shape;303;p49"/>
          <p:cNvSpPr txBox="1">
            <a:spLocks noGrp="1"/>
          </p:cNvSpPr>
          <p:nvPr>
            <p:ph type="subTitle" idx="1"/>
          </p:nvPr>
        </p:nvSpPr>
        <p:spPr>
          <a:xfrm>
            <a:off x="1523999" y="2219325"/>
            <a:ext cx="9744075" cy="369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nl-NL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457200" marR="0" lvl="0" indent="-254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254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04" name="Google Shape;304;p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258300" cy="887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nl-NL"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Theorie [48]</a:t>
            </a:r>
            <a:endParaRPr/>
          </a:p>
        </p:txBody>
      </p:sp>
      <p:sp>
        <p:nvSpPr>
          <p:cNvPr id="116" name="Google Shape;116;p18"/>
          <p:cNvSpPr txBox="1">
            <a:spLocks noGrp="1"/>
          </p:cNvSpPr>
          <p:nvPr>
            <p:ph type="subTitle" idx="1"/>
          </p:nvPr>
        </p:nvSpPr>
        <p:spPr>
          <a:xfrm>
            <a:off x="1524000" y="2219325"/>
            <a:ext cx="9334500" cy="303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nl-NL"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Wat doe je eerst? Informatie zoeken of een schrijfplan maken? 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5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258300" cy="887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nl-NL" sz="4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Nog enkele tips  </a:t>
            </a:r>
            <a:endParaRPr dirty="0"/>
          </a:p>
        </p:txBody>
      </p:sp>
      <p:sp>
        <p:nvSpPr>
          <p:cNvPr id="316" name="Google Shape;316;p51"/>
          <p:cNvSpPr txBox="1">
            <a:spLocks noGrp="1"/>
          </p:cNvSpPr>
          <p:nvPr>
            <p:ph type="subTitle" idx="1"/>
          </p:nvPr>
        </p:nvSpPr>
        <p:spPr>
          <a:xfrm>
            <a:off x="1523999" y="2219325"/>
            <a:ext cx="9744075" cy="369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nl-NL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Stijl, spelling en formulering: </a:t>
            </a:r>
            <a:endParaRPr/>
          </a:p>
          <a:p>
            <a:pPr marL="571500" marR="0" lvl="0" indent="-5715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nl-NL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Geen Overbodige Hoofdletters. (maanden, belangrijke zaken) </a:t>
            </a:r>
            <a:endParaRPr/>
          </a:p>
          <a:p>
            <a:pPr marL="571500" marR="0" lvl="0" indent="-5715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nl-NL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Schrijf getallen uit</a:t>
            </a:r>
            <a:endParaRPr/>
          </a:p>
          <a:p>
            <a:pPr marL="571500" marR="0" lvl="0" indent="-5715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nl-NL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Zinnen niet op nieuwe regels beginnen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5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258300" cy="887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nl-NL" sz="5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322" name="Google Shape;322;p52"/>
          <p:cNvSpPr txBox="1">
            <a:spLocks noGrp="1"/>
          </p:cNvSpPr>
          <p:nvPr>
            <p:ph type="subTitle" idx="1"/>
          </p:nvPr>
        </p:nvSpPr>
        <p:spPr>
          <a:xfrm>
            <a:off x="1523999" y="2219325"/>
            <a:ext cx="9744075" cy="369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marR="0" lvl="0" indent="-571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nl-NL" sz="4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Opbouw is heel belangrijk. Kies een heldere structuur</a:t>
            </a:r>
            <a:endParaRPr dirty="0"/>
          </a:p>
          <a:p>
            <a:pPr marL="571500" marR="0" lvl="0" indent="-5715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nl-NL" sz="4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Verboden woorden: nou, dingen, echter, niks, </a:t>
            </a:r>
            <a:r>
              <a:rPr lang="nl-NL" sz="40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ik</a:t>
            </a:r>
            <a:r>
              <a:rPr lang="nl-NL" sz="4000" dirty="0" smtClean="0"/>
              <a:t> </a:t>
            </a:r>
            <a:r>
              <a:rPr lang="nl-NL" sz="4000" dirty="0"/>
              <a:t>(tenzij het functioneel is)</a:t>
            </a:r>
            <a:endParaRPr sz="4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0" indent="-5715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nl-NL" sz="4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zin vaak beginnen met maar, ook, en. </a:t>
            </a:r>
            <a:endParaRPr dirty="0"/>
          </a:p>
          <a:p>
            <a:pPr marL="571500" marR="0" lvl="0" indent="-5715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nl-NL" sz="4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Passieve zinnen: de auto wordt gewassen. 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254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5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608598" cy="887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nl-NL" sz="4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Beschouwingen </a:t>
            </a:r>
            <a:r>
              <a:rPr lang="nl-NL" sz="4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wat opviel: inhoud </a:t>
            </a:r>
            <a:r>
              <a:rPr lang="nl-NL" sz="4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328" name="Google Shape;328;p53"/>
          <p:cNvSpPr txBox="1">
            <a:spLocks noGrp="1"/>
          </p:cNvSpPr>
          <p:nvPr>
            <p:ph type="subTitle" idx="1"/>
          </p:nvPr>
        </p:nvSpPr>
        <p:spPr>
          <a:xfrm>
            <a:off x="1523999" y="2219325"/>
            <a:ext cx="9744075" cy="369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nl-NL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 ook op je eigen mening; neem niet teveel over van de artikelen. ( bijv. jongeren en schulden) bedenk zelf argumenten! Het moet geen knip-en plakwerk worden. 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254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5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258300" cy="887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nl-NL"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Succes allemaal met leren!</a:t>
            </a:r>
            <a:endParaRPr sz="5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4" name="Google Shape;334;p54"/>
          <p:cNvSpPr txBox="1">
            <a:spLocks noGrp="1"/>
          </p:cNvSpPr>
          <p:nvPr>
            <p:ph type="subTitle" idx="1"/>
          </p:nvPr>
        </p:nvSpPr>
        <p:spPr>
          <a:xfrm>
            <a:off x="1386349" y="2009775"/>
            <a:ext cx="9881726" cy="3905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254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5" name="Google Shape;335;p54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 b="0" i="0" u="sng" strike="noStrike" cap="none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https://www.youtube.com/watch?v=0QwpIzcDe38&amp;t=149s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nl-NL"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Theorie [134] t/m [140]:</a:t>
            </a:r>
            <a:br>
              <a:rPr lang="nl-NL"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l-NL"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het vinden en gebruiken van informatie:  verwerking</a:t>
            </a:r>
            <a:endParaRPr/>
          </a:p>
        </p:txBody>
      </p:sp>
      <p:sp>
        <p:nvSpPr>
          <p:cNvPr id="122" name="Google Shape;122;p19"/>
          <p:cNvSpPr txBox="1">
            <a:spLocks noGrp="1"/>
          </p:cNvSpPr>
          <p:nvPr>
            <p:ph type="subTitle" idx="1"/>
          </p:nvPr>
        </p:nvSpPr>
        <p:spPr>
          <a:xfrm>
            <a:off x="1343025" y="2686050"/>
            <a:ext cx="9572700" cy="33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04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nl-NL" sz="3600"/>
              <a:t>welke stappen zet jij? </a:t>
            </a:r>
            <a:endParaRPr sz="3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 txBox="1">
            <a:spLocks noGrp="1"/>
          </p:cNvSpPr>
          <p:nvPr>
            <p:ph type="ctrTitle"/>
          </p:nvPr>
        </p:nvSpPr>
        <p:spPr>
          <a:xfrm>
            <a:off x="1466850" y="1071563"/>
            <a:ext cx="9258300" cy="8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nl-NL" sz="3600"/>
              <a:t>aan het werk met een eerste opzet</a:t>
            </a:r>
            <a:endParaRPr sz="36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-NL" sz="3600"/>
              <a:t>Maak: brainstorm (woordweb) en schrijfplan voor een betoog</a:t>
            </a:r>
            <a:endParaRPr sz="3600"/>
          </a:p>
        </p:txBody>
      </p:sp>
      <p:sp>
        <p:nvSpPr>
          <p:cNvPr id="128" name="Google Shape;128;p20"/>
          <p:cNvSpPr txBox="1">
            <a:spLocks noGrp="1"/>
          </p:cNvSpPr>
          <p:nvPr>
            <p:ph type="subTitle" idx="1"/>
          </p:nvPr>
        </p:nvSpPr>
        <p:spPr>
          <a:xfrm>
            <a:off x="1524000" y="2219325"/>
            <a:ext cx="9334500" cy="30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-NL" sz="3600"/>
              <a:t>keuze: zelf een onderwerp kiezen of </a:t>
            </a:r>
            <a:endParaRPr sz="36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-NL" sz="3600"/>
              <a:t>bij H4 teksten over invloed reclame of opdr. blz. 169 opdr. 19</a:t>
            </a:r>
            <a:endParaRPr sz="36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-NL" sz="3600"/>
              <a:t>kijk bij theorie [48] voor schrijfplan. </a:t>
            </a:r>
            <a:endParaRPr sz="36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600"/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48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-NL"/>
              <a:t>.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endParaRPr sz="5400"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nl-NL" sz="5400"/>
              <a:t>Brongebruik in je tekst</a:t>
            </a:r>
            <a:endParaRPr/>
          </a:p>
        </p:txBody>
      </p:sp>
      <p:sp>
        <p:nvSpPr>
          <p:cNvPr id="140" name="Google Shape;140;p22"/>
          <p:cNvSpPr txBox="1">
            <a:spLocks noGrp="1"/>
          </p:cNvSpPr>
          <p:nvPr>
            <p:ph type="subTitle" idx="1"/>
          </p:nvPr>
        </p:nvSpPr>
        <p:spPr>
          <a:xfrm>
            <a:off x="1343025" y="2686049"/>
            <a:ext cx="9753600" cy="3838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nl-NL" sz="4000"/>
              <a:t>je bron komt 2 x terug; </a:t>
            </a:r>
            <a:endParaRPr sz="400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nl-NL" sz="4000"/>
              <a:t>1. in de tekst</a:t>
            </a:r>
            <a:endParaRPr sz="400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nl-NL" sz="4000"/>
              <a:t>2. onder de tekst in een lijst. </a:t>
            </a:r>
            <a:endParaRPr sz="4000"/>
          </a:p>
          <a:p>
            <a:pPr marL="457200" marR="0" lvl="0" indent="-3048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3"/>
          <p:cNvSpPr txBox="1">
            <a:spLocks noGrp="1"/>
          </p:cNvSpPr>
          <p:nvPr>
            <p:ph type="ctrTitle"/>
          </p:nvPr>
        </p:nvSpPr>
        <p:spPr>
          <a:xfrm>
            <a:off x="1647825" y="408260"/>
            <a:ext cx="9144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nl-NL" sz="5400" dirty="0"/>
              <a:t>Brongebruik in je tekst</a:t>
            </a:r>
            <a:endParaRPr dirty="0"/>
          </a:p>
        </p:txBody>
      </p:sp>
      <p:sp>
        <p:nvSpPr>
          <p:cNvPr id="146" name="Google Shape;146;p23"/>
          <p:cNvSpPr txBox="1">
            <a:spLocks noGrp="1"/>
          </p:cNvSpPr>
          <p:nvPr>
            <p:ph type="subTitle" idx="1"/>
          </p:nvPr>
        </p:nvSpPr>
        <p:spPr>
          <a:xfrm>
            <a:off x="1343025" y="1815192"/>
            <a:ext cx="9753600" cy="38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nl-NL" sz="4000" b="1" dirty="0"/>
              <a:t>1. in de tekst</a:t>
            </a:r>
            <a:endParaRPr sz="4000" b="1" dirty="0"/>
          </a:p>
          <a:p>
            <a:pPr marL="571500" marR="0" lvl="0" indent="-5715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-"/>
            </a:pPr>
            <a:r>
              <a:rPr lang="nl-NL" sz="4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Zet achternaam en jaartal er </a:t>
            </a:r>
            <a:r>
              <a:rPr lang="nl-NL" sz="40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altijd</a:t>
            </a:r>
            <a:r>
              <a:rPr lang="nl-NL" sz="4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bij. </a:t>
            </a:r>
            <a:endParaRPr dirty="0"/>
          </a:p>
          <a:p>
            <a:pPr marL="571500" marR="0" lvl="0" indent="-5715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-"/>
            </a:pPr>
            <a:r>
              <a:rPr lang="nl-NL" sz="4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Neem citaten letterlijk over met “”. Wil je een stuk overslaan? Gebruik</a:t>
            </a:r>
            <a:r>
              <a:rPr lang="nl-NL" sz="40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…….</a:t>
            </a:r>
          </a:p>
          <a:p>
            <a:pPr marL="571500" marR="0" lvl="0" indent="-5715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-"/>
            </a:pPr>
            <a:r>
              <a:rPr lang="nl-NL" sz="4000" dirty="0" smtClean="0"/>
              <a:t>Of vertel over de informatie (parafraseren)</a:t>
            </a:r>
            <a:endParaRPr sz="4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0" indent="-5715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-"/>
            </a:pPr>
            <a:r>
              <a:rPr lang="nl-NL" sz="4000" dirty="0"/>
              <a:t>maak duidelijk welke informatie precies uit een bron komt en welke van jou zelf</a:t>
            </a:r>
            <a:endParaRPr sz="4000" dirty="0"/>
          </a:p>
          <a:p>
            <a:pPr marL="457200" marR="0" lvl="0" indent="-3048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nl-NL" sz="5400"/>
              <a:t>bijvoorbeeld</a:t>
            </a:r>
            <a:endParaRPr/>
          </a:p>
        </p:txBody>
      </p:sp>
      <p:sp>
        <p:nvSpPr>
          <p:cNvPr id="152" name="Google Shape;152;p24"/>
          <p:cNvSpPr txBox="1">
            <a:spLocks noGrp="1"/>
          </p:cNvSpPr>
          <p:nvPr>
            <p:ph type="subTitle" idx="1"/>
          </p:nvPr>
        </p:nvSpPr>
        <p:spPr>
          <a:xfrm>
            <a:off x="1219200" y="2268037"/>
            <a:ext cx="9753600" cy="38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None/>
            </a:pPr>
            <a:r>
              <a:rPr lang="nl-NL" sz="2220" b="1" dirty="0"/>
              <a:t>  </a:t>
            </a:r>
            <a:endParaRPr b="1" dirty="0"/>
          </a:p>
          <a:p>
            <a:pPr marL="3429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-"/>
            </a:pPr>
            <a:r>
              <a:rPr lang="nl-NL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verwijzing: In de Trouw van 16 juni 2004 beschrijft Sylvia Witteman haar frustraties over……</a:t>
            </a: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-"/>
            </a:pPr>
            <a:r>
              <a:rPr lang="nl-NL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Citaat: “Ik wilde graag normaal zijn, net als alle andere kinderen, maar dat zat er gewoon niet in.” (</a:t>
            </a:r>
            <a:r>
              <a:rPr lang="nl-NL" sz="296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Akyol</a:t>
            </a:r>
            <a:r>
              <a:rPr lang="nl-NL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nl-NL" sz="296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2012). </a:t>
            </a:r>
          </a:p>
          <a:p>
            <a:pPr marL="342900" indent="-342900" algn="l">
              <a:buSzPts val="2960"/>
              <a:buFont typeface="Arial"/>
              <a:buChar char="-"/>
            </a:pPr>
            <a:r>
              <a:rPr lang="nl-NL" sz="3200" dirty="0"/>
              <a:t>“Jongeren geven meer geld uit. </a:t>
            </a:r>
            <a:r>
              <a:rPr lang="nl-NL" sz="3200" dirty="0" smtClean="0"/>
              <a:t>(Nibud.nl, 2016)  </a:t>
            </a:r>
            <a:endParaRPr lang="nl-NL" sz="3200" dirty="0"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960"/>
            </a:pPr>
            <a:r>
              <a:rPr lang="nl-NL" sz="296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457200" marR="0" lvl="0" indent="-31623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None/>
            </a:pPr>
            <a:endParaRPr sz="222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nl-NL" sz="5400"/>
              <a:t>Brongebruik in je tekst</a:t>
            </a:r>
            <a:endParaRPr/>
          </a:p>
        </p:txBody>
      </p:sp>
      <p:sp>
        <p:nvSpPr>
          <p:cNvPr id="158" name="Google Shape;158;p25"/>
          <p:cNvSpPr txBox="1">
            <a:spLocks noGrp="1"/>
          </p:cNvSpPr>
          <p:nvPr>
            <p:ph type="subTitle" idx="1"/>
          </p:nvPr>
        </p:nvSpPr>
        <p:spPr>
          <a:xfrm>
            <a:off x="1290773" y="2448063"/>
            <a:ext cx="9753600" cy="38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nl-NL" sz="4000" dirty="0"/>
              <a:t>2. na de tekst</a:t>
            </a:r>
            <a:endParaRPr sz="4000" dirty="0"/>
          </a:p>
          <a:p>
            <a:pPr marL="457200" marR="0" lvl="0" indent="-304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nl-NL" sz="4000" dirty="0"/>
              <a:t>een bronnenlijst. zie ook boek [140] blz. 389</a:t>
            </a:r>
            <a:endParaRPr sz="4000" dirty="0"/>
          </a:p>
          <a:p>
            <a:pPr marL="457200" marR="0" lvl="0" indent="-304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nl-NL" sz="4000" dirty="0" smtClean="0"/>
              <a:t>dus</a:t>
            </a:r>
            <a:r>
              <a:rPr lang="nl-NL" sz="4000" dirty="0"/>
              <a:t>; in de tekst kort. na de tekst uitgebreid</a:t>
            </a:r>
            <a:r>
              <a:rPr lang="nl-NL" sz="4000" dirty="0" smtClean="0"/>
              <a:t>.</a:t>
            </a:r>
          </a:p>
          <a:p>
            <a:pPr marL="457200" marR="0" lvl="0" indent="-304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nl-NL" sz="4000" dirty="0" smtClean="0"/>
              <a:t>Tijd tekort? Laat deze lijst dan zitten. Als het goed is, heb je deze lijst ook in je documentatiemap</a:t>
            </a:r>
            <a:endParaRPr sz="4000" dirty="0"/>
          </a:p>
          <a:p>
            <a:pPr marL="457200" marR="0" lvl="0" indent="-304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nl-NL" sz="4000" dirty="0"/>
              <a:t>kernwoord: </a:t>
            </a:r>
            <a:r>
              <a:rPr lang="nl-NL" sz="4000" u="sng" dirty="0"/>
              <a:t>herleidbaar</a:t>
            </a:r>
            <a:r>
              <a:rPr lang="nl-NL" sz="4000" dirty="0"/>
              <a:t>. </a:t>
            </a:r>
            <a:endParaRPr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1168</Words>
  <Application>Microsoft Office PowerPoint</Application>
  <PresentationFormat>Breedbeeld</PresentationFormat>
  <Paragraphs>185</Paragraphs>
  <Slides>33</Slides>
  <Notes>33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33</vt:i4>
      </vt:variant>
    </vt:vector>
  </HeadingPairs>
  <TitlesOfParts>
    <vt:vector size="36" baseType="lpstr">
      <vt:lpstr>Arial</vt:lpstr>
      <vt:lpstr>Calibri</vt:lpstr>
      <vt:lpstr>Kantoorthema</vt:lpstr>
      <vt:lpstr>Schrijven 12 Havo</vt:lpstr>
      <vt:lpstr>Theorie [33] en [35]</vt:lpstr>
      <vt:lpstr>Theorie [48]</vt:lpstr>
      <vt:lpstr>Theorie [134] t/m [140]: het vinden en gebruiken van informatie:  verwerking</vt:lpstr>
      <vt:lpstr>aan het werk met een eerste opzet Maak: brainstorm (woordweb) en schrijfplan voor een betoog</vt:lpstr>
      <vt:lpstr>Brongebruik in je tekst</vt:lpstr>
      <vt:lpstr>Brongebruik in je tekst</vt:lpstr>
      <vt:lpstr>bijvoorbeeld</vt:lpstr>
      <vt:lpstr>Brongebruik in je tekst</vt:lpstr>
      <vt:lpstr>meer weten?</vt:lpstr>
      <vt:lpstr> aan het werk</vt:lpstr>
      <vt:lpstr> theorie [5][6][7]</vt:lpstr>
      <vt:lpstr>[5][6][7]</vt:lpstr>
      <vt:lpstr>[12][13][14] hoofdstructuur  </vt:lpstr>
      <vt:lpstr>[12][13][14] hoofdstructuur  </vt:lpstr>
      <vt:lpstr>[12][13][14] hoofdstructuur  </vt:lpstr>
      <vt:lpstr>Meer weten?</vt:lpstr>
      <vt:lpstr>argumentatie </vt:lpstr>
      <vt:lpstr>Tips:</vt:lpstr>
      <vt:lpstr>[12][13][14] hoofdstructuur  </vt:lpstr>
      <vt:lpstr>Beoordelen van betogen</vt:lpstr>
      <vt:lpstr>Nog meer tips</vt:lpstr>
      <vt:lpstr>Opvallende verbeterpunten</vt:lpstr>
      <vt:lpstr>Opvallende verbeterpunten</vt:lpstr>
      <vt:lpstr> </vt:lpstr>
      <vt:lpstr>Een beschouwing</vt:lpstr>
      <vt:lpstr>SE1</vt:lpstr>
      <vt:lpstr>SE1</vt:lpstr>
      <vt:lpstr> </vt:lpstr>
      <vt:lpstr>Nog enkele tips  </vt:lpstr>
      <vt:lpstr> </vt:lpstr>
      <vt:lpstr>Beschouwingen wat opviel: inhoud  </vt:lpstr>
      <vt:lpstr>Succes allemaal met leren!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Schrijven 12 Havo</dc:title>
  <dc:creator>Esther Dikkers</dc:creator>
  <cp:lastModifiedBy>Esther Dikkers</cp:lastModifiedBy>
  <cp:revision>2</cp:revision>
  <dcterms:modified xsi:type="dcterms:W3CDTF">2019-10-11T07:42:11Z</dcterms:modified>
</cp:coreProperties>
</file>